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6"/>
  </p:notesMasterIdLst>
  <p:sldIdLst>
    <p:sldId id="256" r:id="rId3"/>
    <p:sldId id="283" r:id="rId4"/>
    <p:sldId id="299" r:id="rId5"/>
    <p:sldId id="285" r:id="rId6"/>
    <p:sldId id="292" r:id="rId7"/>
    <p:sldId id="294" r:id="rId8"/>
    <p:sldId id="296" r:id="rId9"/>
    <p:sldId id="291" r:id="rId10"/>
    <p:sldId id="273" r:id="rId11"/>
    <p:sldId id="302" r:id="rId12"/>
    <p:sldId id="301" r:id="rId13"/>
    <p:sldId id="303" r:id="rId14"/>
    <p:sldId id="276" r:id="rId15"/>
    <p:sldId id="257" r:id="rId16"/>
    <p:sldId id="259" r:id="rId17"/>
    <p:sldId id="279" r:id="rId18"/>
    <p:sldId id="293" r:id="rId19"/>
    <p:sldId id="295" r:id="rId20"/>
    <p:sldId id="305" r:id="rId21"/>
    <p:sldId id="265" r:id="rId22"/>
    <p:sldId id="306" r:id="rId23"/>
    <p:sldId id="270" r:id="rId24"/>
    <p:sldId id="29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25"/>
    <p:restoredTop sz="94609"/>
  </p:normalViewPr>
  <p:slideViewPr>
    <p:cSldViewPr snapToGrid="0" snapToObjects="1">
      <p:cViewPr varScale="1">
        <p:scale>
          <a:sx n="151" d="100"/>
          <a:sy n="151" d="100"/>
        </p:scale>
        <p:origin x="5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71766C-7243-414D-8B30-E5ED66CF3078}" type="datetimeFigureOut">
              <a:rPr lang="en-US" smtClean="0"/>
              <a:t>9/7/23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559F5-6FD7-454B-9D31-24C87F637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221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le-YSE-AMES/R_intro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559F5-6FD7-454B-9D31-24C87F6375F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1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559F5-6FD7-454B-9D31-24C87F6375F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23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559F5-6FD7-454B-9D31-24C87F6375F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211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43541"/>
                </a:solidFill>
                <a:effectLst/>
                <a:latin typeface="Söhne"/>
              </a:rPr>
              <a:t>remove any item that equals 0 in a vector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559F5-6FD7-454B-9D31-24C87F6375F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273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559F5-6FD7-454B-9D31-24C87F6375F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445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559F5-6FD7-454B-9D31-24C87F6375F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62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Go to </a:t>
            </a:r>
            <a:r>
              <a:rPr lang="en-US" dirty="0">
                <a:hlinkClick r:id="rId3"/>
              </a:rPr>
              <a:t>https://github.com/Yale-YSE-AMES/R_intro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Follow instructions on readme file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559F5-6FD7-454B-9D31-24C87F6375F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65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FEC31-27A7-BD45-916C-793E015B1EDE}" type="datetimeFigureOut">
              <a:rPr lang="en-US" smtClean="0"/>
              <a:t>9/7/23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789B6-3333-F843-BEED-42EA3CBBD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02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FEC31-27A7-BD45-916C-793E015B1EDE}" type="datetimeFigureOut">
              <a:rPr lang="en-US" smtClean="0"/>
              <a:t>9/7/23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789B6-3333-F843-BEED-42EA3CBBD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103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FEC31-27A7-BD45-916C-793E015B1EDE}" type="datetimeFigureOut">
              <a:rPr lang="en-US" smtClean="0"/>
              <a:t>9/7/23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789B6-3333-F843-BEED-42EA3CBBD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44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D1961-18E2-478D-86CD-B264B0F6317B}" type="datetimeFigureOut">
              <a:rPr lang="en-US" smtClean="0"/>
              <a:t>9/7/23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8A866-15DB-43FC-AFEF-562AE2293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438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D1961-18E2-478D-86CD-B264B0F6317B}" type="datetimeFigureOut">
              <a:rPr lang="en-US" smtClean="0"/>
              <a:t>9/7/23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8A866-15DB-43FC-AFEF-562AE2293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9227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D1961-18E2-478D-86CD-B264B0F6317B}" type="datetimeFigureOut">
              <a:rPr lang="en-US" smtClean="0"/>
              <a:t>9/7/23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8A866-15DB-43FC-AFEF-562AE2293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301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D1961-18E2-478D-86CD-B264B0F6317B}" type="datetimeFigureOut">
              <a:rPr lang="en-US" smtClean="0"/>
              <a:t>9/7/23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8A866-15DB-43FC-AFEF-562AE2293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81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D1961-18E2-478D-86CD-B264B0F6317B}" type="datetimeFigureOut">
              <a:rPr lang="en-US" smtClean="0"/>
              <a:t>9/7/23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8A866-15DB-43FC-AFEF-562AE2293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156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D1961-18E2-478D-86CD-B264B0F6317B}" type="datetimeFigureOut">
              <a:rPr lang="en-US" smtClean="0"/>
              <a:t>9/7/23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8A866-15DB-43FC-AFEF-562AE2293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408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D1961-18E2-478D-86CD-B264B0F6317B}" type="datetimeFigureOut">
              <a:rPr lang="en-US" smtClean="0"/>
              <a:t>9/7/23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8A866-15DB-43FC-AFEF-562AE2293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777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D1961-18E2-478D-86CD-B264B0F6317B}" type="datetimeFigureOut">
              <a:rPr lang="en-US" smtClean="0"/>
              <a:t>9/7/23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8A866-15DB-43FC-AFEF-562AE2293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2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FEC31-27A7-BD45-916C-793E015B1EDE}" type="datetimeFigureOut">
              <a:rPr lang="en-US" smtClean="0"/>
              <a:t>9/7/23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789B6-3333-F843-BEED-42EA3CBBD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4418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D1961-18E2-478D-86CD-B264B0F6317B}" type="datetimeFigureOut">
              <a:rPr lang="en-US" smtClean="0"/>
              <a:t>9/7/23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8A866-15DB-43FC-AFEF-562AE2293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9593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D1961-18E2-478D-86CD-B264B0F6317B}" type="datetimeFigureOut">
              <a:rPr lang="en-US" smtClean="0"/>
              <a:t>9/7/23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8A866-15DB-43FC-AFEF-562AE2293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410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D1961-18E2-478D-86CD-B264B0F6317B}" type="datetimeFigureOut">
              <a:rPr lang="en-US" smtClean="0"/>
              <a:t>9/7/23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8A866-15DB-43FC-AFEF-562AE2293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82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FEC31-27A7-BD45-916C-793E015B1EDE}" type="datetimeFigureOut">
              <a:rPr lang="en-US" smtClean="0"/>
              <a:t>9/7/23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789B6-3333-F843-BEED-42EA3CBBD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174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FEC31-27A7-BD45-916C-793E015B1EDE}" type="datetimeFigureOut">
              <a:rPr lang="en-US" smtClean="0"/>
              <a:t>9/7/23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789B6-3333-F843-BEED-42EA3CBBD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00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FEC31-27A7-BD45-916C-793E015B1EDE}" type="datetimeFigureOut">
              <a:rPr lang="en-US" smtClean="0"/>
              <a:t>9/7/23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789B6-3333-F843-BEED-42EA3CBBD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47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FEC31-27A7-BD45-916C-793E015B1EDE}" type="datetimeFigureOut">
              <a:rPr lang="en-US" smtClean="0"/>
              <a:t>9/7/23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789B6-3333-F843-BEED-42EA3CBBD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3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FEC31-27A7-BD45-916C-793E015B1EDE}" type="datetimeFigureOut">
              <a:rPr lang="en-US" smtClean="0"/>
              <a:t>9/7/23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789B6-3333-F843-BEED-42EA3CBBD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83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FEC31-27A7-BD45-916C-793E015B1EDE}" type="datetimeFigureOut">
              <a:rPr lang="en-US" smtClean="0"/>
              <a:t>9/7/23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789B6-3333-F843-BEED-42EA3CBBD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925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FEC31-27A7-BD45-916C-793E015B1EDE}" type="datetimeFigureOut">
              <a:rPr lang="en-US" smtClean="0"/>
              <a:t>9/7/23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789B6-3333-F843-BEED-42EA3CBBD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244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9FEC31-27A7-BD45-916C-793E015B1EDE}" type="datetimeFigureOut">
              <a:rPr lang="en-US" smtClean="0"/>
              <a:t>9/7/23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F789B6-3333-F843-BEED-42EA3CBBD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07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D1961-18E2-478D-86CD-B264B0F6317B}" type="datetimeFigureOut">
              <a:rPr lang="en-US" smtClean="0"/>
              <a:t>9/7/23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28A866-15DB-43FC-AFEF-562AE2293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921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.openai.com/c/75f102c4-9c2b-4a77-9e1a-5a2aa8e4b5a8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help/minimal-reproducible-exampl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adv-r.had.co.nz/Style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yale.instructure.com/courses/90871/pages/2-programming-first-covered-approx-9-slash-11-9-slash-13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eb.stanford.edu/~gentzkow/research/CodeAndData.pdf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latin typeface="Arial" charset="0"/>
                <a:ea typeface="Arial" charset="0"/>
                <a:cs typeface="Arial" charset="0"/>
              </a:rPr>
              <a:t>Thinking Like a Computer</a:t>
            </a: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46626" y="4750893"/>
            <a:ext cx="5267573" cy="1666840"/>
          </a:xfrm>
        </p:spPr>
        <p:txBody>
          <a:bodyPr anchor="t">
            <a:normAutofit/>
          </a:bodyPr>
          <a:lstStyle/>
          <a:p>
            <a:pPr algn="l"/>
            <a:r>
              <a:rPr lang="en-US" sz="1900" dirty="0">
                <a:latin typeface="Arial" charset="0"/>
                <a:ea typeface="Arial" charset="0"/>
                <a:cs typeface="Arial" charset="0"/>
              </a:rPr>
              <a:t>ENV 762</a:t>
            </a:r>
          </a:p>
          <a:p>
            <a:pPr algn="l"/>
            <a:r>
              <a:rPr lang="en-US" sz="1900" dirty="0">
                <a:latin typeface="Arial" charset="0"/>
                <a:ea typeface="Arial" charset="0"/>
                <a:cs typeface="Arial" charset="0"/>
              </a:rPr>
              <a:t>Initially prepared by Ethan </a:t>
            </a:r>
            <a:r>
              <a:rPr lang="en-US" sz="1900" dirty="0" err="1">
                <a:latin typeface="Arial" charset="0"/>
                <a:ea typeface="Arial" charset="0"/>
                <a:cs typeface="Arial" charset="0"/>
              </a:rPr>
              <a:t>Addicott</a:t>
            </a:r>
            <a:r>
              <a:rPr lang="en-US" sz="1900" dirty="0">
                <a:latin typeface="Arial" charset="0"/>
                <a:ea typeface="Arial" charset="0"/>
                <a:cs typeface="Arial" charset="0"/>
              </a:rPr>
              <a:t> in 2019</a:t>
            </a:r>
          </a:p>
          <a:p>
            <a:pPr algn="l"/>
            <a:r>
              <a:rPr lang="en-US" sz="1900" dirty="0">
                <a:latin typeface="Arial" charset="0"/>
                <a:ea typeface="Arial" charset="0"/>
                <a:cs typeface="Arial" charset="0"/>
              </a:rPr>
              <a:t>Edited by Matthew Gordon in 2020</a:t>
            </a:r>
          </a:p>
          <a:p>
            <a:pPr algn="l"/>
            <a:r>
              <a:rPr lang="en-US" sz="1900" dirty="0">
                <a:latin typeface="Arial" charset="0"/>
                <a:ea typeface="Arial" charset="0"/>
                <a:cs typeface="Arial" charset="0"/>
              </a:rPr>
              <a:t>Edited by Andie Creel in 2023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425" r="2880" b="-2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1508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227DA-CA33-49A4-B0D7-22A918F91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855" y="1364776"/>
            <a:ext cx="5314536" cy="4616355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How do you brew a cup of coffee?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Switch instructions with a partner. Have them “compile” your code. Do you find any bugs? (5 min)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AC6D7F-F068-4E11-BB06-F601D89BB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phic 3" descr="Coffee with solid fill">
            <a:extLst>
              <a:ext uri="{FF2B5EF4-FFF2-40B4-BE49-F238E27FC236}">
                <a16:creationId xmlns:a16="http://schemas.microsoft.com/office/drawing/2014/main" id="{CEC6A92E-A308-228B-04F9-745145C7A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8920" y="112153"/>
            <a:ext cx="4400441" cy="440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2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227DA-CA33-49A4-B0D7-22A918F91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286" y="2103437"/>
            <a:ext cx="531453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 you play Rock, Paper, Scissors?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Take 5 minutes to write instructions for how to play. You will need 3 cases.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AC6D7F-F068-4E11-BB06-F601D89BB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Board Room">
            <a:extLst>
              <a:ext uri="{FF2B5EF4-FFF2-40B4-BE49-F238E27FC236}">
                <a16:creationId xmlns:a16="http://schemas.microsoft.com/office/drawing/2014/main" id="{FAA3B794-20BA-4BBA-9E5F-BED0AB5F9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4057" y="643002"/>
            <a:ext cx="3796790" cy="379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4192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227DA-CA33-49A4-B0D7-22A918F91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286" y="2103437"/>
            <a:ext cx="531453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 you play Rock, Paper, Scissors?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Switch partner. Play by the rules they just gave you. Can you cheat??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AC6D7F-F068-4E11-BB06-F601D89BB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Board Room">
            <a:extLst>
              <a:ext uri="{FF2B5EF4-FFF2-40B4-BE49-F238E27FC236}">
                <a16:creationId xmlns:a16="http://schemas.microsoft.com/office/drawing/2014/main" id="{FAA3B794-20BA-4BBA-9E5F-BED0AB5F9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4057" y="643002"/>
            <a:ext cx="3796790" cy="379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2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7BC2A-1F64-4039-8416-A11E991CC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CONRATULATIONS!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35914-5FF0-4242-84B7-6BE908518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800" dirty="0"/>
              <a:t>You’ve just written a program in </a:t>
            </a:r>
            <a:r>
              <a:rPr lang="en-US" sz="1800" i="1" u="sng" dirty="0"/>
              <a:t>pseudo-code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How would you play best two out of three?</a:t>
            </a:r>
          </a:p>
          <a:p>
            <a:endParaRPr lang="en-US" sz="18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AC6D7F-F068-4E11-BB06-F601D89BB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Moustache Face with Solid Fill">
            <a:extLst>
              <a:ext uri="{FF2B5EF4-FFF2-40B4-BE49-F238E27FC236}">
                <a16:creationId xmlns:a16="http://schemas.microsoft.com/office/drawing/2014/main" id="{294037F2-0882-41EF-AEF3-B3085476E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4057" y="643002"/>
            <a:ext cx="3796790" cy="379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79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537" y="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Pseudocode for Rock, Paper, Scissors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039" y="835962"/>
            <a:ext cx="7510888" cy="537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18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563225" cy="112077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 code for Rock, Paper, Scissors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443" y="1204353"/>
            <a:ext cx="9663114" cy="546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72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Fundamental Computing Tasks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Store things (numbers, strings, ...)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Make collections of things (my last two turns)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                                                                               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Test things (Did I choose Rock?)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Repeat things (Did I ever choose Rock?)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1" y="2323094"/>
            <a:ext cx="3962400" cy="343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458016"/>
            <a:ext cx="4495800" cy="351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158" y="4317424"/>
            <a:ext cx="2749843" cy="635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5467350"/>
            <a:ext cx="3128213" cy="1238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9860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103" y="262496"/>
            <a:ext cx="10771598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What if you get stuck?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813" y="2175553"/>
            <a:ext cx="10515600" cy="40913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#1. Use Google and Stack overflow: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09361E-C742-CC4B-AE2B-1CF078D74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968" y="1368913"/>
            <a:ext cx="5219700" cy="71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495B0-C570-AB40-BF59-05746BC7B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646" y="2702157"/>
            <a:ext cx="6313033" cy="402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86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103" y="262496"/>
            <a:ext cx="10771598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What if you get stuck?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265" y="1476911"/>
            <a:ext cx="10515600" cy="4882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#2. Ask </a:t>
            </a:r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hlinkClick r:id="rId3"/>
              </a:rPr>
              <a:t>ChatGPT</a:t>
            </a:r>
            <a:endParaRPr lang="en-US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“Pretend you are an expert in R coding.”</a:t>
            </a:r>
          </a:p>
          <a:p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Use this same chat for all your questions. </a:t>
            </a:r>
          </a:p>
          <a:p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You can ask it questions in words </a:t>
            </a:r>
          </a:p>
          <a:p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You can paste in your code and error, and it’ll help you debug</a:t>
            </a:r>
          </a:p>
          <a:p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Use with caution…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ChatGPT is most valuable when helping you solve HARD problems. 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To get to those hard problems, you need to be able to do easy problems yourself. </a:t>
            </a:r>
          </a:p>
        </p:txBody>
      </p:sp>
    </p:spTree>
    <p:extLst>
      <p:ext uri="{BB962C8B-B14F-4D97-AF65-F5344CB8AC3E}">
        <p14:creationId xmlns:p14="http://schemas.microsoft.com/office/powerpoint/2010/main" val="1128160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103" y="262496"/>
            <a:ext cx="10771598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What if you get stuck?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265" y="1476911"/>
            <a:ext cx="10515600" cy="488279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#3. Create a minimum reproducible example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https://stackoverflow.com/help/minimal-reproducible-example</a:t>
            </a:r>
            <a:endParaRPr lang="en-US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Don’t: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Copy and paste your entire code and tell me its not working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Do:</a:t>
            </a:r>
          </a:p>
          <a:p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Figure out which line of code is causing the error</a:t>
            </a:r>
          </a:p>
          <a:p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Try your code on simpler objects to see if it works</a:t>
            </a:r>
          </a:p>
          <a:p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Tell me what you’ve already tried</a:t>
            </a:r>
          </a:p>
          <a:p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What is the minimum amount of code and data that it would take a stranger to replicate your problem?</a:t>
            </a:r>
          </a:p>
        </p:txBody>
      </p:sp>
    </p:spTree>
    <p:extLst>
      <p:ext uri="{BB962C8B-B14F-4D97-AF65-F5344CB8AC3E}">
        <p14:creationId xmlns:p14="http://schemas.microsoft.com/office/powerpoint/2010/main" val="1242159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4DBA69-1634-4B7A-AE4E-B4FE91756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45" y="693526"/>
            <a:ext cx="9824320" cy="888317"/>
          </a:xfrm>
        </p:spPr>
        <p:txBody>
          <a:bodyPr anchor="b">
            <a:normAutofit/>
          </a:bodyPr>
          <a:lstStyle/>
          <a:p>
            <a:r>
              <a:rPr lang="en-US" sz="4000" dirty="0"/>
              <a:t>How my parents think computers work:</a:t>
            </a:r>
          </a:p>
        </p:txBody>
      </p:sp>
      <p:cxnSp>
        <p:nvCxnSpPr>
          <p:cNvPr id="17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xkcd: Computer Problems">
            <a:extLst>
              <a:ext uri="{FF2B5EF4-FFF2-40B4-BE49-F238E27FC236}">
                <a16:creationId xmlns:a16="http://schemas.microsoft.com/office/drawing/2014/main" id="{06E39D9E-CEB2-E645-9E60-2B1532BCE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583" y="2762757"/>
            <a:ext cx="8229600" cy="356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815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1598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Style guide: </a:t>
            </a:r>
            <a:r>
              <a:rPr lang="en-US" dirty="0">
                <a:hlinkClick r:id="rId3"/>
              </a:rPr>
              <a:t>http://adv-r.had.co.nz/Style.html</a:t>
            </a:r>
            <a:endParaRPr lang="en-US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“Good coding style is like using correct punctuation. You can manage without it, </a:t>
            </a:r>
            <a:r>
              <a:rPr lang="en-US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butitsuremakesthingseasiertoread</a:t>
            </a:r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.”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Rstudio</a:t>
            </a:r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will handle some stuff for you</a:t>
            </a:r>
          </a:p>
          <a:p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Curly braces</a:t>
            </a:r>
          </a:p>
          <a:p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Indentation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Other stuff is up to you</a:t>
            </a:r>
          </a:p>
          <a:p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Naming objects and files</a:t>
            </a:r>
          </a:p>
          <a:p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Commenting code</a:t>
            </a:r>
          </a:p>
        </p:txBody>
      </p:sp>
    </p:spTree>
    <p:extLst>
      <p:ext uri="{BB962C8B-B14F-4D97-AF65-F5344CB8AC3E}">
        <p14:creationId xmlns:p14="http://schemas.microsoft.com/office/powerpoint/2010/main" val="1892792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1598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Other best practices for data management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The file structure can make any project so much better (especially if you are collaborating)</a:t>
            </a:r>
            <a:endParaRPr lang="en-US" dirty="0">
              <a:solidFill>
                <a:schemeClr val="bg1"/>
              </a:solidFill>
              <a:latin typeface="Arial" charset="0"/>
              <a:ea typeface="Arial" charset="0"/>
              <a:cs typeface="Arial" charset="0"/>
              <a:hlinkClick r:id="rId3"/>
            </a:endParaRPr>
          </a:p>
          <a:p>
            <a:endParaRPr lang="en-US" dirty="0">
              <a:solidFill>
                <a:schemeClr val="bg1"/>
              </a:solidFill>
              <a:latin typeface="Arial" charset="0"/>
              <a:ea typeface="Arial" charset="0"/>
              <a:cs typeface="Arial" charset="0"/>
              <a:hlinkClick r:id="rId3"/>
            </a:endParaRPr>
          </a:p>
          <a:p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hlinkClick r:id="rId3"/>
              </a:rPr>
              <a:t>Project Management </a:t>
            </a:r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by Matt </a:t>
            </a:r>
            <a:r>
              <a:rPr lang="en-US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Wibbenmyer</a:t>
            </a:r>
            <a:endParaRPr lang="en-US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hlinkClick r:id="rId4"/>
              </a:rPr>
              <a:t>Code and Data for the Social Sciences: A Practitioner’s Guide</a:t>
            </a:r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by Matthew Gentzkow and Jesse M. Shapiro</a:t>
            </a:r>
          </a:p>
        </p:txBody>
      </p:sp>
    </p:spTree>
    <p:extLst>
      <p:ext uri="{BB962C8B-B14F-4D97-AF65-F5344CB8AC3E}">
        <p14:creationId xmlns:p14="http://schemas.microsoft.com/office/powerpoint/2010/main" val="845059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Install R and R studio</a:t>
            </a:r>
          </a:p>
          <a:p>
            <a:pPr marL="514350" indent="-514350">
              <a:buAutoNum type="arabicPeriod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Set up a GitHub account</a:t>
            </a:r>
          </a:p>
          <a:p>
            <a:pPr marL="514350" indent="-514350">
              <a:buAutoNum type="arabicPeriod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Next class we will </a:t>
            </a:r>
          </a:p>
          <a:p>
            <a:pPr marL="514350" indent="-514350">
              <a:buAutoNum type="arabicPeriod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Branch and Pull the GitHub repository to our local computers</a:t>
            </a:r>
          </a:p>
          <a:p>
            <a:pPr marL="514350" indent="-514350">
              <a:buAutoNum type="arabicPeriod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Work through an introduction script </a:t>
            </a:r>
          </a:p>
          <a:p>
            <a:pPr marL="514350" indent="-514350">
              <a:buAutoNum type="arabicPeriod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Work on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pset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(if time) </a:t>
            </a:r>
          </a:p>
          <a:p>
            <a:pPr marL="0" indent="0">
              <a:buNone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193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More 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Create a 5x5 matrix where the diagonal elements are all 7 and the </a:t>
            </a:r>
            <a:r>
              <a:rPr lang="en-US">
                <a:latin typeface="Arial" charset="0"/>
                <a:ea typeface="Arial" charset="0"/>
                <a:cs typeface="Arial" charset="0"/>
              </a:rPr>
              <a:t>off-diagonal elements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are 0s.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Generate the sequence ½, ¼, 1/8, </a:t>
            </a:r>
            <a:r>
              <a:rPr lang="is-IS" dirty="0">
                <a:latin typeface="Arial" charset="0"/>
                <a:ea typeface="Arial" charset="0"/>
                <a:cs typeface="Arial" charset="0"/>
              </a:rPr>
              <a:t>… 1/100 in R.</a:t>
            </a:r>
          </a:p>
          <a:p>
            <a:pPr marL="514350" indent="-514350">
              <a:buFont typeface="+mj-lt"/>
              <a:buAutoNum type="arabicPeriod"/>
            </a:pPr>
            <a:r>
              <a:rPr lang="is-IS" dirty="0">
                <a:latin typeface="Arial" charset="0"/>
                <a:ea typeface="Arial" charset="0"/>
                <a:cs typeface="Arial" charset="0"/>
              </a:rPr>
              <a:t>Using a loop, calculate 1/1 -1/2 + 1/3 –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¼</a:t>
            </a:r>
            <a:r>
              <a:rPr lang="is-IS" dirty="0">
                <a:latin typeface="Arial" charset="0"/>
                <a:ea typeface="Arial" charset="0"/>
                <a:cs typeface="Arial" charset="0"/>
              </a:rPr>
              <a:t> + ...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+ 1/29 – 1/30.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Simulate the volume of water in a cattle tank. The tank starts with 100L of water and gains 2L per day from rainfall. The cows drink 10% of the tank’s volume per day.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Graph the volume over time from question 4.</a:t>
            </a:r>
          </a:p>
        </p:txBody>
      </p:sp>
    </p:spTree>
    <p:extLst>
      <p:ext uri="{BB962C8B-B14F-4D97-AF65-F5344CB8AC3E}">
        <p14:creationId xmlns:p14="http://schemas.microsoft.com/office/powerpoint/2010/main" val="3916400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4DBA69-1634-4B7A-AE4E-B4FE91756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By the end of this week, this will make you laugh!</a:t>
            </a:r>
          </a:p>
        </p:txBody>
      </p:sp>
      <p:pic>
        <p:nvPicPr>
          <p:cNvPr id="4" name="Picture 3" descr="A comic strip of people holding hands&#10;&#10;Description automatically generated">
            <a:extLst>
              <a:ext uri="{FF2B5EF4-FFF2-40B4-BE49-F238E27FC236}">
                <a16:creationId xmlns:a16="http://schemas.microsoft.com/office/drawing/2014/main" id="{B747A2A8-D696-FF06-8148-708811AB4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911" y="643466"/>
            <a:ext cx="2937509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628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5B413C-A656-4926-A452-771C8C281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What is programming?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D43E7-391C-4AA6-97BA-005A3E665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002" y="1690688"/>
            <a:ext cx="10953752" cy="50016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It is the language that your computer speaks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Languages (R) vs Applications (R studio)</a:t>
            </a:r>
          </a:p>
          <a:p>
            <a:r>
              <a:rPr lang="en-US" dirty="0">
                <a:solidFill>
                  <a:srgbClr val="FFFFFF"/>
                </a:solidFill>
              </a:rPr>
              <a:t>When you download R you are downloading a translator (compiler) that translates R into “languages” that your computer knows </a:t>
            </a:r>
          </a:p>
          <a:p>
            <a:r>
              <a:rPr lang="en-US" dirty="0" err="1">
                <a:solidFill>
                  <a:srgbClr val="FFFFFF"/>
                </a:solidFill>
              </a:rPr>
              <a:t>Rstudio</a:t>
            </a:r>
            <a:r>
              <a:rPr lang="en-US" dirty="0">
                <a:solidFill>
                  <a:srgbClr val="FFFFFF"/>
                </a:solidFill>
              </a:rPr>
              <a:t> is an application (like Word or Excel) that makes it easy to write code in R and see the results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050" name="Picture 2" descr="Mac Pro Processor 2.93GHZ 8-Core 661-5047">
            <a:extLst>
              <a:ext uri="{FF2B5EF4-FFF2-40B4-BE49-F238E27FC236}">
                <a16:creationId xmlns:a16="http://schemas.microsoft.com/office/drawing/2014/main" id="{A0A5EF34-635D-5645-879F-23C122707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190" y="437929"/>
            <a:ext cx="3789039" cy="250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4242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5B413C-A656-4926-A452-771C8C281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281" y="104268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Why not just use Excel?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D43E7-391C-4AA6-97BA-005A3E665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002" y="1690688"/>
            <a:ext cx="5090719" cy="48021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Advantages of R</a:t>
            </a:r>
          </a:p>
          <a:p>
            <a:r>
              <a:rPr lang="en-US" dirty="0">
                <a:solidFill>
                  <a:srgbClr val="FFFFFF"/>
                </a:solidFill>
              </a:rPr>
              <a:t>Speed and memory</a:t>
            </a:r>
          </a:p>
          <a:p>
            <a:r>
              <a:rPr lang="en-US" dirty="0">
                <a:solidFill>
                  <a:srgbClr val="FFFFFF"/>
                </a:solidFill>
              </a:rPr>
              <a:t>Replicability and Reproducibility</a:t>
            </a:r>
          </a:p>
          <a:p>
            <a:r>
              <a:rPr lang="en-US" dirty="0">
                <a:solidFill>
                  <a:srgbClr val="FFFFFF"/>
                </a:solidFill>
              </a:rPr>
              <a:t>Capabilities </a:t>
            </a:r>
          </a:p>
          <a:p>
            <a:r>
              <a:rPr lang="en-US" dirty="0">
                <a:solidFill>
                  <a:srgbClr val="FFFFFF"/>
                </a:solidFill>
              </a:rPr>
              <a:t>Open Source and Free!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Disadvantages</a:t>
            </a:r>
          </a:p>
          <a:p>
            <a:r>
              <a:rPr lang="en-US" dirty="0">
                <a:solidFill>
                  <a:srgbClr val="FFFFFF"/>
                </a:solidFill>
              </a:rPr>
              <a:t>Learning curve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996545-1ECB-894E-8065-D36E363BD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721" y="1392952"/>
            <a:ext cx="6065655" cy="520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607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1598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Coding collaboratively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3043"/>
            <a:ext cx="10515600" cy="4563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 is open source – that means that anyone can develop code and share it with the world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 package is R code that someone has created and shared for anyone to download</a:t>
            </a:r>
          </a:p>
          <a:p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For example the </a:t>
            </a:r>
            <a:r>
              <a:rPr lang="en-US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tidyverse</a:t>
            </a:r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package contains a group of functions that makes working with data much easier</a:t>
            </a:r>
          </a:p>
          <a:p>
            <a:r>
              <a:rPr lang="en-US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Install.packages</a:t>
            </a:r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(“</a:t>
            </a:r>
            <a:r>
              <a:rPr lang="en-US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tidyverse</a:t>
            </a:r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”) - first time - and then library(</a:t>
            </a:r>
            <a:r>
              <a:rPr lang="en-US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tidyverse</a:t>
            </a:r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68108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 descr="Laptop with solid fill">
            <a:extLst>
              <a:ext uri="{FF2B5EF4-FFF2-40B4-BE49-F238E27FC236}">
                <a16:creationId xmlns:a16="http://schemas.microsoft.com/office/drawing/2014/main" id="{BCB8B1FA-9C4B-36BC-69C1-288F55860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2497" y="2624188"/>
            <a:ext cx="4518335" cy="4518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1598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Coding collaboratively: GitHub</a:t>
            </a:r>
            <a:b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endParaRPr lang="en-US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3D49D0-DE2D-CA40-8BB5-3754B676CC4E}"/>
              </a:ext>
            </a:extLst>
          </p:cNvPr>
          <p:cNvSpPr txBox="1"/>
          <p:nvPr/>
        </p:nvSpPr>
        <p:spPr>
          <a:xfrm>
            <a:off x="5069012" y="1963736"/>
            <a:ext cx="2309973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 repository on GitHub (or a branch of one)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49FC7F-F521-E64C-A592-D21264AD916F}"/>
              </a:ext>
            </a:extLst>
          </p:cNvPr>
          <p:cNvSpPr txBox="1"/>
          <p:nvPr/>
        </p:nvSpPr>
        <p:spPr>
          <a:xfrm>
            <a:off x="4953259" y="4017036"/>
            <a:ext cx="259764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Edit code on your local machine (make ‘commits’)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B08B47-9E88-0846-A36D-053469AC5AE8}"/>
              </a:ext>
            </a:extLst>
          </p:cNvPr>
          <p:cNvSpPr txBox="1"/>
          <p:nvPr/>
        </p:nvSpPr>
        <p:spPr>
          <a:xfrm>
            <a:off x="8251015" y="4893161"/>
            <a:ext cx="352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Pull code to your local machine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24C585-650C-5D4F-86F4-8C7363BA11D2}"/>
              </a:ext>
            </a:extLst>
          </p:cNvPr>
          <p:cNvSpPr txBox="1"/>
          <p:nvPr/>
        </p:nvSpPr>
        <p:spPr>
          <a:xfrm>
            <a:off x="765423" y="4715357"/>
            <a:ext cx="352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Push changes up to the cloud</a:t>
            </a:r>
          </a:p>
        </p:txBody>
      </p:sp>
      <p:pic>
        <p:nvPicPr>
          <p:cNvPr id="6" name="Graphic 5" descr="Upload with solid fill">
            <a:extLst>
              <a:ext uri="{FF2B5EF4-FFF2-40B4-BE49-F238E27FC236}">
                <a16:creationId xmlns:a16="http://schemas.microsoft.com/office/drawing/2014/main" id="{0770BA6F-5ED9-3EF7-0728-CB44FF2145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4334" y="2450951"/>
            <a:ext cx="2488047" cy="2484277"/>
          </a:xfrm>
          <a:prstGeom prst="rect">
            <a:avLst/>
          </a:prstGeom>
        </p:spPr>
      </p:pic>
      <p:pic>
        <p:nvPicPr>
          <p:cNvPr id="8" name="Graphic 7" descr="Download from cloud with solid fill">
            <a:extLst>
              <a:ext uri="{FF2B5EF4-FFF2-40B4-BE49-F238E27FC236}">
                <a16:creationId xmlns:a16="http://schemas.microsoft.com/office/drawing/2014/main" id="{0AFE53E7-8016-70B9-C2E5-4AAF83C9B2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44279" y="2496036"/>
            <a:ext cx="2309972" cy="2309972"/>
          </a:xfrm>
          <a:prstGeom prst="rect">
            <a:avLst/>
          </a:prstGeom>
        </p:spPr>
      </p:pic>
      <p:pic>
        <p:nvPicPr>
          <p:cNvPr id="18" name="Graphic 17" descr="Cloud with solid fill">
            <a:extLst>
              <a:ext uri="{FF2B5EF4-FFF2-40B4-BE49-F238E27FC236}">
                <a16:creationId xmlns:a16="http://schemas.microsoft.com/office/drawing/2014/main" id="{D74BD32E-C38F-8258-8FC7-F88F383DC1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5639" y="-81976"/>
            <a:ext cx="4652049" cy="4562421"/>
          </a:xfrm>
          <a:prstGeom prst="rect">
            <a:avLst/>
          </a:prstGeom>
        </p:spPr>
      </p:pic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6E152EA9-53D8-4838-A8F4-43A2F83B80C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504517" y="1675131"/>
            <a:ext cx="1394748" cy="820905"/>
          </a:xfrm>
          <a:prstGeom prst="curvedConnector2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9ACCF5F2-13D7-1B6C-595D-55F6779AA2CD}"/>
              </a:ext>
            </a:extLst>
          </p:cNvPr>
          <p:cNvCxnSpPr>
            <a:cxnSpLocks/>
            <a:stCxn id="14" idx="2"/>
          </p:cNvCxnSpPr>
          <p:nvPr/>
        </p:nvCxnSpPr>
        <p:spPr>
          <a:xfrm rot="5400000">
            <a:off x="8888843" y="4834483"/>
            <a:ext cx="696180" cy="1552201"/>
          </a:xfrm>
          <a:prstGeom prst="curvedConnector2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70BA6042-56A8-34C2-D271-E30AE68FEAFD}"/>
              </a:ext>
            </a:extLst>
          </p:cNvPr>
          <p:cNvCxnSpPr>
            <a:cxnSpLocks/>
          </p:cNvCxnSpPr>
          <p:nvPr/>
        </p:nvCxnSpPr>
        <p:spPr>
          <a:xfrm rot="10800000">
            <a:off x="2063699" y="5133983"/>
            <a:ext cx="1373417" cy="994564"/>
          </a:xfrm>
          <a:prstGeom prst="curvedConnector2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4C782D4E-4F98-A7F4-0A4A-BF00F8370580}"/>
              </a:ext>
            </a:extLst>
          </p:cNvPr>
          <p:cNvCxnSpPr>
            <a:cxnSpLocks/>
            <a:stCxn id="6" idx="0"/>
          </p:cNvCxnSpPr>
          <p:nvPr/>
        </p:nvCxnSpPr>
        <p:spPr>
          <a:xfrm rot="5400000" flipH="1" flipV="1">
            <a:off x="2675999" y="997078"/>
            <a:ext cx="846232" cy="2061515"/>
          </a:xfrm>
          <a:prstGeom prst="curvedConnector2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837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5B413C-A656-4926-A452-771C8C281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Programming as a language (like Math!)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D43E7-391C-4AA6-97BA-005A3E665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002" y="2055813"/>
            <a:ext cx="10953752" cy="41543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Both communicate </a:t>
            </a:r>
            <a:r>
              <a:rPr lang="en-US" b="1" u="sng" dirty="0">
                <a:solidFill>
                  <a:srgbClr val="FFFFFF"/>
                </a:solidFill>
              </a:rPr>
              <a:t>abstract ideas </a:t>
            </a:r>
            <a:r>
              <a:rPr lang="en-US" dirty="0">
                <a:solidFill>
                  <a:srgbClr val="FFFFFF"/>
                </a:solidFill>
              </a:rPr>
              <a:t>via a formal </a:t>
            </a:r>
            <a:r>
              <a:rPr lang="en-US" b="1" u="sng" dirty="0">
                <a:solidFill>
                  <a:srgbClr val="FFFFFF"/>
                </a:solidFill>
              </a:rPr>
              <a:t>language</a:t>
            </a:r>
            <a:r>
              <a:rPr lang="en-US" dirty="0">
                <a:solidFill>
                  <a:srgbClr val="FFFFFF"/>
                </a:solidFill>
              </a:rPr>
              <a:t> with a </a:t>
            </a:r>
            <a:r>
              <a:rPr lang="en-US" b="1" u="sng" dirty="0">
                <a:solidFill>
                  <a:srgbClr val="FFFFFF"/>
                </a:solidFill>
              </a:rPr>
              <a:t>grammar</a:t>
            </a:r>
          </a:p>
          <a:p>
            <a:pPr marL="0" indent="0">
              <a:buNone/>
            </a:pPr>
            <a:endParaRPr lang="en-US" b="1" u="sng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Workflow: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rgbClr val="FFFFFF"/>
                </a:solidFill>
              </a:rPr>
              <a:t>Pseudocode (</a:t>
            </a:r>
            <a:r>
              <a:rPr lang="en-US" b="1" u="sng" dirty="0">
                <a:solidFill>
                  <a:srgbClr val="FFFFFF"/>
                </a:solidFill>
              </a:rPr>
              <a:t>Ideas</a:t>
            </a:r>
            <a:r>
              <a:rPr lang="en-US" dirty="0">
                <a:solidFill>
                  <a:srgbClr val="FFFFFF"/>
                </a:solidFill>
              </a:rPr>
              <a:t> stage)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rgbClr val="FFFFFF"/>
                </a:solidFill>
              </a:rPr>
              <a:t>Program/Code (in programming </a:t>
            </a:r>
            <a:r>
              <a:rPr lang="en-US" b="1" u="sng" dirty="0">
                <a:solidFill>
                  <a:srgbClr val="FFFFFF"/>
                </a:solidFill>
              </a:rPr>
              <a:t>language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rgbClr val="FFFFFF"/>
                </a:solidFill>
              </a:rPr>
              <a:t>Debug (Fix </a:t>
            </a:r>
            <a:r>
              <a:rPr lang="en-US" b="1" u="sng" dirty="0">
                <a:solidFill>
                  <a:srgbClr val="FFFFFF"/>
                </a:solidFill>
              </a:rPr>
              <a:t>grammar</a:t>
            </a:r>
            <a:r>
              <a:rPr lang="en-US" dirty="0">
                <a:solidFill>
                  <a:srgbClr val="FFFFFF"/>
                </a:solidFill>
              </a:rPr>
              <a:t> + Edit)</a:t>
            </a:r>
          </a:p>
        </p:txBody>
      </p:sp>
    </p:spTree>
    <p:extLst>
      <p:ext uri="{BB962C8B-B14F-4D97-AF65-F5344CB8AC3E}">
        <p14:creationId xmlns:p14="http://schemas.microsoft.com/office/powerpoint/2010/main" val="2620121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227DA-CA33-49A4-B0D7-22A918F91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855" y="1364776"/>
            <a:ext cx="5314536" cy="4616355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How do you brew a cup of coffee?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Take 3 minutes to write instructions for how to brew a cup of coffee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AC6D7F-F068-4E11-BB06-F601D89BB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phic 3" descr="Coffee with solid fill">
            <a:extLst>
              <a:ext uri="{FF2B5EF4-FFF2-40B4-BE49-F238E27FC236}">
                <a16:creationId xmlns:a16="http://schemas.microsoft.com/office/drawing/2014/main" id="{CEC6A92E-A308-228B-04F9-745145C7A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8920" y="112153"/>
            <a:ext cx="4400441" cy="440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5642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17476</TotalTime>
  <Words>941</Words>
  <Application>Microsoft Macintosh PowerPoint</Application>
  <PresentationFormat>Widescreen</PresentationFormat>
  <Paragraphs>121</Paragraphs>
  <Slides>23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Söhne</vt:lpstr>
      <vt:lpstr>Office Theme</vt:lpstr>
      <vt:lpstr>1_Office Theme</vt:lpstr>
      <vt:lpstr>Thinking Like a Computer</vt:lpstr>
      <vt:lpstr>How my parents think computers work:</vt:lpstr>
      <vt:lpstr>By the end of this week, this will make you laugh!</vt:lpstr>
      <vt:lpstr>What is programming?</vt:lpstr>
      <vt:lpstr>Why not just use Excel?</vt:lpstr>
      <vt:lpstr>Coding collaboratively</vt:lpstr>
      <vt:lpstr>Coding collaboratively: GitHub </vt:lpstr>
      <vt:lpstr>Programming as a language (like Math!)</vt:lpstr>
      <vt:lpstr>How do you brew a cup of coffee?  Take 3 minutes to write instructions for how to brew a cup of coffee    </vt:lpstr>
      <vt:lpstr>How do you brew a cup of coffee?  Switch instructions with a partner. Have them “compile” your code. Do you find any bugs? (5 min)   </vt:lpstr>
      <vt:lpstr>How do you play Rock, Paper, Scissors?   Take 5 minutes to write instructions for how to play. You will need 3 cases. </vt:lpstr>
      <vt:lpstr>How do you play Rock, Paper, Scissors?   Switch partner. Play by the rules they just gave you. Can you cheat??</vt:lpstr>
      <vt:lpstr>CONRATULATIONS!</vt:lpstr>
      <vt:lpstr>Pseudocode for Rock, Paper, Scissors</vt:lpstr>
      <vt:lpstr>R code for Rock, Paper, Scissors</vt:lpstr>
      <vt:lpstr>Fundamental Computing Tasks</vt:lpstr>
      <vt:lpstr>What if you get stuck?</vt:lpstr>
      <vt:lpstr>What if you get stuck?</vt:lpstr>
      <vt:lpstr>What if you get stuck?</vt:lpstr>
      <vt:lpstr>Style guide: http://adv-r.had.co.nz/Style.html</vt:lpstr>
      <vt:lpstr>Other best practices for data management </vt:lpstr>
      <vt:lpstr>Homework</vt:lpstr>
      <vt:lpstr>More Exercises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Thinking Like a Computer</dc:title>
  <dc:creator>Ethan Addicott</dc:creator>
  <cp:lastModifiedBy>Creel, Andie</cp:lastModifiedBy>
  <cp:revision>31</cp:revision>
  <dcterms:created xsi:type="dcterms:W3CDTF">2019-09-09T12:45:22Z</dcterms:created>
  <dcterms:modified xsi:type="dcterms:W3CDTF">2023-09-07T20:22:09Z</dcterms:modified>
</cp:coreProperties>
</file>